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526" autoAdjust="0"/>
  </p:normalViewPr>
  <p:slideViewPr>
    <p:cSldViewPr>
      <p:cViewPr varScale="1">
        <p:scale>
          <a:sx n="63" d="100"/>
          <a:sy n="63" d="100"/>
        </p:scale>
        <p:origin x="-140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6CB353-5E73-4591-AE4D-4B712B817D43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A49B7-20BE-4DAF-95CE-CB6B8046EC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445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r>
              <a:rPr lang="en-US" dirty="0" smtClean="0"/>
              <a:t>1.) Start with the largest Fibonacci number that’s less than 100.</a:t>
            </a:r>
            <a:r>
              <a:rPr lang="en-US" baseline="0" dirty="0" smtClean="0"/>
              <a:t>  (89)  Subtract the largest perfect square less than 10. (80) Find half of that number.  (40)  Divide by the number of 15-minute intervals in an hour.  (10)  Write your answer.</a:t>
            </a:r>
          </a:p>
          <a:p>
            <a:endParaRPr lang="en-US" baseline="0" dirty="0" smtClean="0"/>
          </a:p>
          <a:p>
            <a:r>
              <a:rPr lang="en-US" baseline="0" dirty="0" smtClean="0"/>
              <a:t>2.) Start with the smallest Fibonacci number that’s greater than 100.  (144)  Take the square root.  (12)  Find half of that number. (6)  Divide by the number of eggs in a quarter of a dozen.  (2)  Write your answer.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A49B7-20BE-4DAF-95CE-CB6B8046EC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599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5CE743-D4EC-4996-A5DA-5D168D91605F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819739-CA01-42A9-AF42-42F0FFA5F53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5CE743-D4EC-4996-A5DA-5D168D91605F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819739-CA01-42A9-AF42-42F0FFA5F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5CE743-D4EC-4996-A5DA-5D168D91605F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819739-CA01-42A9-AF42-42F0FFA5F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5CE743-D4EC-4996-A5DA-5D168D91605F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819739-CA01-42A9-AF42-42F0FFA5F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5CE743-D4EC-4996-A5DA-5D168D91605F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819739-CA01-42A9-AF42-42F0FFA5F53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5CE743-D4EC-4996-A5DA-5D168D91605F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819739-CA01-42A9-AF42-42F0FFA5F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5CE743-D4EC-4996-A5DA-5D168D91605F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819739-CA01-42A9-AF42-42F0FFA5F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5CE743-D4EC-4996-A5DA-5D168D91605F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819739-CA01-42A9-AF42-42F0FFA5F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5CE743-D4EC-4996-A5DA-5D168D91605F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819739-CA01-42A9-AF42-42F0FFA5F53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5CE743-D4EC-4996-A5DA-5D168D91605F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819739-CA01-42A9-AF42-42F0FFA5F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5CE743-D4EC-4996-A5DA-5D168D91605F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819739-CA01-42A9-AF42-42F0FFA5F53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A5CE743-D4EC-4996-A5DA-5D168D91605F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F819739-CA01-42A9-AF42-42F0FFA5F538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17" Type="http://schemas.openxmlformats.org/officeDocument/2006/relationships/image" Target="../media/image41.png"/><Relationship Id="rId2" Type="http://schemas.openxmlformats.org/officeDocument/2006/relationships/image" Target="../media/image26.png"/><Relationship Id="rId16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9.png"/><Relationship Id="rId15" Type="http://schemas.openxmlformats.org/officeDocument/2006/relationships/image" Target="../media/image39.png"/><Relationship Id="rId10" Type="http://schemas.openxmlformats.org/officeDocument/2006/relationships/image" Target="../media/image34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Friday, February 1, 2013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432560" y="1850064"/>
                <a:ext cx="7406640" cy="4322136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Agenda:</a:t>
                </a:r>
              </a:p>
              <a:p>
                <a:pPr marL="484632" indent="-457200">
                  <a:buFont typeface="Arial" charset="0"/>
                  <a:buChar char="•"/>
                </a:pPr>
                <a:r>
                  <a:rPr lang="en-US" dirty="0" smtClean="0"/>
                  <a:t>TISK &amp; 2 MM</a:t>
                </a:r>
              </a:p>
              <a:p>
                <a:pPr marL="484632" indent="-457200">
                  <a:buFont typeface="Arial" charset="0"/>
                  <a:buChar char="•"/>
                </a:pPr>
                <a:r>
                  <a:rPr lang="en-US" dirty="0" smtClean="0"/>
                  <a:t>Lesson 12-6 part 2</a:t>
                </a:r>
              </a:p>
              <a:p>
                <a:pPr marL="484632" indent="-457200">
                  <a:buFont typeface="Arial" charset="0"/>
                  <a:buChar char="•"/>
                </a:pPr>
                <a:r>
                  <a:rPr lang="en-US" dirty="0" smtClean="0"/>
                  <a:t>Homework: Finish 12-6 </a:t>
                </a:r>
                <a:r>
                  <a:rPr lang="en-US" dirty="0" smtClean="0"/>
                  <a:t>problems</a:t>
                </a:r>
              </a:p>
              <a:p>
                <a:r>
                  <a:rPr lang="en-US" dirty="0" smtClean="0"/>
                  <a:t>TISK</a:t>
                </a:r>
              </a:p>
              <a:p>
                <a:pPr marL="541782" indent="-514350">
                  <a:buAutoNum type="arabicParenR"/>
                </a:pPr>
                <a:r>
                  <a:rPr lang="en-US" dirty="0" smtClean="0"/>
                  <a:t>Evaluate: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−6+12−18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−8+8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−7</m:t>
                    </m:r>
                  </m:oMath>
                </a14:m>
                <a:endParaRPr lang="en-US" dirty="0" smtClean="0"/>
              </a:p>
              <a:p>
                <a:pPr marL="541782" indent="-514350">
                  <a:buAutoNum type="arabicParenR"/>
                </a:pPr>
                <a:r>
                  <a:rPr lang="en-US" dirty="0" smtClean="0"/>
                  <a:t>Write the equation of a line that passes through the points (7, 9) and (5, -5).</a:t>
                </a:r>
                <a:r>
                  <a:rPr lang="en-US" dirty="0" smtClean="0"/>
                  <a:t> </a:t>
                </a:r>
              </a:p>
              <a:p>
                <a:pPr marL="541782" indent="-514350">
                  <a:buAutoNum type="arabicParenR"/>
                </a:pPr>
                <a:r>
                  <a:rPr lang="en-US" dirty="0" smtClean="0"/>
                  <a:t>Write and solve a proportion:</a:t>
                </a:r>
                <a:br>
                  <a:rPr lang="en-US" dirty="0" smtClean="0"/>
                </a:br>
                <a:r>
                  <a:rPr lang="en-US" dirty="0" smtClean="0"/>
                  <a:t>Seventy is what percent of 40?</a:t>
                </a:r>
                <a:endParaRPr lang="en-US" dirty="0" smtClean="0"/>
              </a:p>
              <a:p>
                <a:pPr marL="541782" indent="-514350">
                  <a:buAutoNum type="arabicParenR"/>
                </a:pPr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432560" y="1850064"/>
                <a:ext cx="7406640" cy="4322136"/>
              </a:xfrm>
              <a:blipFill rotWithShape="1">
                <a:blip r:embed="rId3"/>
                <a:stretch>
                  <a:fillRect l="-1070" t="-30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21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§12-6 Exponential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types of situations use exponential functions?</a:t>
            </a:r>
          </a:p>
          <a:p>
            <a:pPr lvl="1"/>
            <a:r>
              <a:rPr lang="en-US" dirty="0" smtClean="0"/>
              <a:t>Exponential Growth</a:t>
            </a:r>
          </a:p>
          <a:p>
            <a:pPr lvl="2"/>
            <a:r>
              <a:rPr lang="en-US" dirty="0" smtClean="0"/>
              <a:t>Exponential growth is when one amount grows very large, very fast.</a:t>
            </a:r>
          </a:p>
          <a:p>
            <a:pPr lvl="3"/>
            <a:r>
              <a:rPr lang="en-US" dirty="0" smtClean="0"/>
              <a:t>Population growth</a:t>
            </a:r>
          </a:p>
          <a:p>
            <a:pPr lvl="3"/>
            <a:r>
              <a:rPr lang="en-US" dirty="0" smtClean="0"/>
              <a:t>Cell Phone users from 1990 to now</a:t>
            </a:r>
          </a:p>
          <a:p>
            <a:pPr lvl="2"/>
            <a:r>
              <a:rPr lang="en-US" dirty="0" smtClean="0"/>
              <a:t>In exponential growth, the value of </a:t>
            </a:r>
            <a:r>
              <a:rPr lang="en-US" i="1" dirty="0" smtClean="0"/>
              <a:t>a</a:t>
            </a:r>
            <a:r>
              <a:rPr lang="en-US" dirty="0" smtClean="0"/>
              <a:t> must be greater than 1</a:t>
            </a:r>
            <a:endParaRPr lang="en-US" dirty="0" smtClean="0"/>
          </a:p>
          <a:p>
            <a:pPr lvl="1"/>
            <a:r>
              <a:rPr lang="en-US" dirty="0" smtClean="0"/>
              <a:t>Exponential Decay</a:t>
            </a:r>
          </a:p>
          <a:p>
            <a:pPr lvl="2"/>
            <a:r>
              <a:rPr lang="en-US" dirty="0" smtClean="0"/>
              <a:t>Exponential decay is when one amount decreases rapidly</a:t>
            </a:r>
          </a:p>
          <a:p>
            <a:pPr lvl="3"/>
            <a:r>
              <a:rPr lang="en-US" dirty="0" smtClean="0"/>
              <a:t>Radioactive decay of materials (Half-lives)</a:t>
            </a:r>
          </a:p>
          <a:p>
            <a:pPr lvl="3"/>
            <a:r>
              <a:rPr lang="en-US" dirty="0" smtClean="0"/>
              <a:t>Competition </a:t>
            </a:r>
            <a:r>
              <a:rPr lang="en-US" dirty="0" smtClean="0"/>
              <a:t>brackets</a:t>
            </a:r>
          </a:p>
          <a:p>
            <a:pPr lvl="2"/>
            <a:r>
              <a:rPr lang="en-US" dirty="0" smtClean="0"/>
              <a:t>In exponential decay, the value of </a:t>
            </a:r>
            <a:r>
              <a:rPr lang="en-US" i="1" dirty="0" smtClean="0"/>
              <a:t>a</a:t>
            </a:r>
            <a:r>
              <a:rPr lang="en-US" dirty="0" smtClean="0"/>
              <a:t> must be less than 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960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§12-6 Exponential Functions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/>
                  <a:t>A competition starts with 512 teams competing.  Every round, two teams play against each other and one is eliminated.</a:t>
                </a:r>
              </a:p>
              <a:p>
                <a:pPr lvl="1"/>
                <a:r>
                  <a:rPr lang="en-US" dirty="0" smtClean="0"/>
                  <a:t>After 3 rounds, how many teams are left?</a:t>
                </a:r>
              </a:p>
              <a:p>
                <a:pPr lvl="1"/>
                <a:r>
                  <a:rPr lang="en-US" dirty="0" smtClean="0"/>
                  <a:t>Exponential Decay</a:t>
                </a:r>
                <a:r>
                  <a:rPr lang="en-US" dirty="0" smtClean="0"/>
                  <a:t>!</a:t>
                </a:r>
              </a:p>
              <a:p>
                <a:pPr lvl="1"/>
                <a:r>
                  <a:rPr lang="en-US" i="1" dirty="0" smtClean="0"/>
                  <a:t>p</a:t>
                </a:r>
                <a:r>
                  <a:rPr lang="en-US" dirty="0" smtClean="0"/>
                  <a:t> = starting amount</a:t>
                </a:r>
              </a:p>
              <a:p>
                <a:pPr lvl="2"/>
                <a:r>
                  <a:rPr lang="en-US" i="1" dirty="0" smtClean="0"/>
                  <a:t>p</a:t>
                </a:r>
                <a:r>
                  <a:rPr lang="en-US" dirty="0" smtClean="0"/>
                  <a:t> = 512</a:t>
                </a:r>
                <a:endParaRPr lang="en-US" i="1" dirty="0" smtClean="0"/>
              </a:p>
              <a:p>
                <a:pPr lvl="1"/>
                <a:r>
                  <a:rPr lang="en-US" i="1" dirty="0" smtClean="0"/>
                  <a:t>a</a:t>
                </a:r>
                <a:r>
                  <a:rPr lang="en-US" dirty="0" smtClean="0"/>
                  <a:t> = rate of decay</a:t>
                </a:r>
              </a:p>
              <a:p>
                <a:pPr lvl="2"/>
                <a:r>
                  <a:rPr lang="en-US" i="1" dirty="0" smtClean="0"/>
                  <a:t>a</a:t>
                </a:r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i="1" dirty="0" smtClean="0"/>
              </a:p>
              <a:p>
                <a:pPr lvl="1"/>
                <a:r>
                  <a:rPr lang="en-US" i="1" dirty="0" smtClean="0"/>
                  <a:t>x</a:t>
                </a:r>
                <a:r>
                  <a:rPr lang="en-US" dirty="0" smtClean="0"/>
                  <a:t> = variable</a:t>
                </a:r>
              </a:p>
              <a:p>
                <a:pPr lvl="2"/>
                <a:r>
                  <a:rPr lang="en-US" i="1" dirty="0" smtClean="0"/>
                  <a:t>x </a:t>
                </a:r>
                <a:r>
                  <a:rPr lang="en-US" dirty="0" smtClean="0"/>
                  <a:t>= number of rounds</a:t>
                </a:r>
                <a:endParaRPr lang="en-US" i="1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2541" b="-13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6019800" y="3200400"/>
                <a:ext cx="2520113" cy="9650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=512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3200400"/>
                <a:ext cx="2520113" cy="96507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6090487" y="4140328"/>
                <a:ext cx="2500876" cy="9951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=512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0487" y="4140328"/>
                <a:ext cx="2500876" cy="99514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6099926" y="5135472"/>
                <a:ext cx="2358274" cy="9221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=512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8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9926" y="5135472"/>
                <a:ext cx="2358274" cy="92217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6102189" y="6091535"/>
                <a:ext cx="161396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=64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2189" y="6091535"/>
                <a:ext cx="1613968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668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§12-6 Exponential Functions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Bohrium-267 has a </a:t>
                </a:r>
                <a:r>
                  <a:rPr lang="en-US" i="1" dirty="0" smtClean="0"/>
                  <a:t>half-life</a:t>
                </a:r>
                <a:r>
                  <a:rPr lang="en-US" dirty="0" smtClean="0"/>
                  <a:t> of 15 seconds. </a:t>
                </a:r>
              </a:p>
              <a:p>
                <a:pPr lvl="1"/>
                <a:r>
                  <a:rPr lang="en-US" dirty="0"/>
                  <a:t>Find the percent of a sample after 2 minutes. </a:t>
                </a:r>
              </a:p>
              <a:p>
                <a:pPr lvl="1"/>
                <a:r>
                  <a:rPr lang="en-US" dirty="0" smtClean="0"/>
                  <a:t>Exponential </a:t>
                </a:r>
                <a:r>
                  <a:rPr lang="en-US" dirty="0" smtClean="0"/>
                  <a:t>Decay</a:t>
                </a:r>
                <a:r>
                  <a:rPr lang="en-US" dirty="0" smtClean="0"/>
                  <a:t>!</a:t>
                </a:r>
              </a:p>
              <a:p>
                <a:pPr lvl="1"/>
                <a:r>
                  <a:rPr lang="en-US" i="1" dirty="0" smtClean="0"/>
                  <a:t>p</a:t>
                </a:r>
                <a:r>
                  <a:rPr lang="en-US" dirty="0" smtClean="0"/>
                  <a:t> = starting amount</a:t>
                </a:r>
              </a:p>
              <a:p>
                <a:pPr lvl="2"/>
                <a:r>
                  <a:rPr lang="en-US" i="1" dirty="0" smtClean="0"/>
                  <a:t>p</a:t>
                </a:r>
                <a:r>
                  <a:rPr lang="en-US" dirty="0" smtClean="0"/>
                  <a:t> = 100%</a:t>
                </a:r>
                <a:endParaRPr lang="en-US" i="1" dirty="0" smtClean="0"/>
              </a:p>
              <a:p>
                <a:pPr lvl="1"/>
                <a:r>
                  <a:rPr lang="en-US" i="1" dirty="0" smtClean="0"/>
                  <a:t>a</a:t>
                </a:r>
                <a:r>
                  <a:rPr lang="en-US" dirty="0" smtClean="0"/>
                  <a:t> = rate of decay</a:t>
                </a:r>
              </a:p>
              <a:p>
                <a:pPr lvl="2"/>
                <a:r>
                  <a:rPr lang="en-US" i="1" dirty="0" smtClean="0"/>
                  <a:t>a</a:t>
                </a:r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i="1" dirty="0" smtClean="0"/>
              </a:p>
              <a:p>
                <a:pPr lvl="1"/>
                <a:r>
                  <a:rPr lang="en-US" i="1" dirty="0" smtClean="0"/>
                  <a:t>x</a:t>
                </a:r>
                <a:r>
                  <a:rPr lang="en-US" dirty="0" smtClean="0"/>
                  <a:t> = variable</a:t>
                </a:r>
              </a:p>
              <a:p>
                <a:pPr lvl="2"/>
                <a:r>
                  <a:rPr lang="en-US" i="1" dirty="0" smtClean="0"/>
                  <a:t>x </a:t>
                </a:r>
                <a:r>
                  <a:rPr lang="en-US" dirty="0" smtClean="0"/>
                  <a:t>= number of decay-cycles</a:t>
                </a:r>
                <a:endParaRPr lang="en-US" i="1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652" r="-8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6027362" y="2713337"/>
                <a:ext cx="2794226" cy="9650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=100%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7362" y="2713337"/>
                <a:ext cx="2794226" cy="96507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6102189" y="3581400"/>
                <a:ext cx="2774990" cy="9951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8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=100%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2189" y="3581400"/>
                <a:ext cx="2774990" cy="99514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6096000" y="4658434"/>
                <a:ext cx="2972224" cy="9221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8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=100%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256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658434"/>
                <a:ext cx="2972224" cy="92217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6116125" y="5710535"/>
                <a:ext cx="194739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8</m:t>
                          </m:r>
                        </m:e>
                      </m:d>
                      <m:r>
                        <a:rPr lang="en-US" sz="2400" i="1">
                          <a:latin typeface="Cambria Math"/>
                          <a:ea typeface="Cambria Math"/>
                        </a:rPr>
                        <m:t>≈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.39%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6125" y="5710535"/>
                <a:ext cx="1947392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0421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§12-6 Exponential Functions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/>
                  <a:t>A bacterial culture contains 5000 bacteria.  The number of bacteria quadruples each day.  </a:t>
                </a:r>
              </a:p>
              <a:p>
                <a:pPr lvl="1"/>
                <a:r>
                  <a:rPr lang="en-US" dirty="0" smtClean="0"/>
                  <a:t>How many bacteria will be in the culture after a week?</a:t>
                </a:r>
                <a:endParaRPr lang="en-US" dirty="0"/>
              </a:p>
              <a:p>
                <a:pPr lvl="1"/>
                <a:r>
                  <a:rPr lang="en-US" dirty="0" smtClean="0"/>
                  <a:t>Exponential Growth!</a:t>
                </a:r>
              </a:p>
              <a:p>
                <a:pPr lvl="1"/>
                <a:r>
                  <a:rPr lang="en-US" i="1" dirty="0" smtClean="0"/>
                  <a:t>p</a:t>
                </a:r>
                <a:r>
                  <a:rPr lang="en-US" dirty="0" smtClean="0"/>
                  <a:t> = starting amount</a:t>
                </a:r>
              </a:p>
              <a:p>
                <a:pPr lvl="2"/>
                <a:r>
                  <a:rPr lang="en-US" i="1" dirty="0" smtClean="0"/>
                  <a:t>p</a:t>
                </a:r>
                <a:r>
                  <a:rPr lang="en-US" dirty="0" smtClean="0"/>
                  <a:t> = 5,000</a:t>
                </a:r>
                <a:endParaRPr lang="en-US" i="1" dirty="0" smtClean="0"/>
              </a:p>
              <a:p>
                <a:pPr lvl="1"/>
                <a:r>
                  <a:rPr lang="en-US" i="1" dirty="0" smtClean="0"/>
                  <a:t>a</a:t>
                </a:r>
                <a:r>
                  <a:rPr lang="en-US" dirty="0" smtClean="0"/>
                  <a:t> = rate of growth</a:t>
                </a:r>
              </a:p>
              <a:p>
                <a:pPr lvl="2"/>
                <a:r>
                  <a:rPr lang="en-US" i="1" dirty="0" smtClean="0"/>
                  <a:t>a</a:t>
                </a:r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4</m:t>
                    </m:r>
                  </m:oMath>
                </a14:m>
                <a:endParaRPr lang="en-US" i="1" dirty="0" smtClean="0"/>
              </a:p>
              <a:p>
                <a:pPr lvl="1"/>
                <a:r>
                  <a:rPr lang="en-US" i="1" dirty="0" smtClean="0"/>
                  <a:t>x</a:t>
                </a:r>
                <a:r>
                  <a:rPr lang="en-US" dirty="0" smtClean="0"/>
                  <a:t> = variable</a:t>
                </a:r>
              </a:p>
              <a:p>
                <a:pPr lvl="2"/>
                <a:r>
                  <a:rPr lang="en-US" i="1" dirty="0" smtClean="0"/>
                  <a:t>x </a:t>
                </a:r>
                <a:r>
                  <a:rPr lang="en-US" dirty="0" smtClean="0"/>
                  <a:t>= number of growth-cycles</a:t>
                </a:r>
                <a:endParaRPr lang="en-US" i="1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2541" r="-37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6027362" y="2713337"/>
                <a:ext cx="254101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=5000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4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7362" y="2713337"/>
                <a:ext cx="2541016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5997184" y="3175002"/>
                <a:ext cx="252280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7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=5000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4)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7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7184" y="3175002"/>
                <a:ext cx="2522807" cy="461665"/>
              </a:xfrm>
              <a:prstGeom prst="rect">
                <a:avLst/>
              </a:prstGeom>
              <a:blipFill rotWithShape="1">
                <a:blip r:embed="rId4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5596154" y="3723104"/>
                <a:ext cx="305987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7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=5000(16384)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6154" y="3723104"/>
                <a:ext cx="3059877" cy="461665"/>
              </a:xfrm>
              <a:prstGeom prst="rect">
                <a:avLst/>
              </a:prstGeom>
              <a:blipFill rotWithShape="1">
                <a:blip r:embed="rId5"/>
                <a:stretch>
                  <a:fillRect r="-199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5715000" y="4343400"/>
                <a:ext cx="275851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7</m:t>
                          </m:r>
                        </m:e>
                      </m:d>
                      <m:r>
                        <a:rPr lang="en-US" sz="2400" i="1">
                          <a:latin typeface="Cambria Math"/>
                          <a:ea typeface="Cambria Math"/>
                        </a:rPr>
                        <m:t>=81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920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000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4343400"/>
                <a:ext cx="2758511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6740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§12-6 Exponential Functions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The number of Americans over 100 was about 70,000 in 2000. Say the population of Americans over 100 doubles each decade.  </a:t>
                </a:r>
              </a:p>
              <a:p>
                <a:pPr lvl="1"/>
                <a:r>
                  <a:rPr lang="en-US" dirty="0" smtClean="0"/>
                  <a:t>Estimate </a:t>
                </a:r>
                <a:r>
                  <a:rPr lang="en-US" dirty="0"/>
                  <a:t>the population of Americans over 100 in the year 2095</a:t>
                </a:r>
                <a:r>
                  <a:rPr lang="en-US" dirty="0" smtClean="0"/>
                  <a:t>.</a:t>
                </a:r>
                <a:endParaRPr lang="en-US" dirty="0"/>
              </a:p>
              <a:p>
                <a:pPr lvl="1"/>
                <a:r>
                  <a:rPr lang="en-US" dirty="0" smtClean="0"/>
                  <a:t>Exponential Growth!</a:t>
                </a:r>
              </a:p>
              <a:p>
                <a:pPr lvl="1"/>
                <a:r>
                  <a:rPr lang="en-US" i="1" dirty="0" smtClean="0"/>
                  <a:t>p</a:t>
                </a:r>
                <a:r>
                  <a:rPr lang="en-US" dirty="0" smtClean="0"/>
                  <a:t> = starting amount</a:t>
                </a:r>
              </a:p>
              <a:p>
                <a:pPr lvl="2"/>
                <a:r>
                  <a:rPr lang="en-US" i="1" dirty="0" smtClean="0"/>
                  <a:t>p</a:t>
                </a:r>
                <a:r>
                  <a:rPr lang="en-US" dirty="0" smtClean="0"/>
                  <a:t> = 70,000</a:t>
                </a:r>
                <a:endParaRPr lang="en-US" i="1" dirty="0" smtClean="0"/>
              </a:p>
              <a:p>
                <a:pPr lvl="1"/>
                <a:r>
                  <a:rPr lang="en-US" i="1" dirty="0" smtClean="0"/>
                  <a:t>a</a:t>
                </a:r>
                <a:r>
                  <a:rPr lang="en-US" dirty="0" smtClean="0"/>
                  <a:t> = rate of growth</a:t>
                </a:r>
              </a:p>
              <a:p>
                <a:pPr lvl="2"/>
                <a:r>
                  <a:rPr lang="en-US" i="1" dirty="0" smtClean="0"/>
                  <a:t>a</a:t>
                </a:r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2</m:t>
                    </m:r>
                  </m:oMath>
                </a14:m>
                <a:endParaRPr lang="en-US" i="1" dirty="0" smtClean="0"/>
              </a:p>
              <a:p>
                <a:pPr lvl="1"/>
                <a:r>
                  <a:rPr lang="en-US" i="1" dirty="0" smtClean="0"/>
                  <a:t>x</a:t>
                </a:r>
                <a:r>
                  <a:rPr lang="en-US" dirty="0" smtClean="0"/>
                  <a:t> = variable</a:t>
                </a:r>
              </a:p>
              <a:p>
                <a:pPr lvl="2"/>
                <a:r>
                  <a:rPr lang="en-US" i="1" dirty="0" smtClean="0"/>
                  <a:t>x </a:t>
                </a:r>
                <a:r>
                  <a:rPr lang="en-US" dirty="0" smtClean="0"/>
                  <a:t>= number of growth-cycles</a:t>
                </a:r>
                <a:endParaRPr lang="en-US" i="1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3558" r="-20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5532348" y="3200400"/>
                <a:ext cx="277345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=70,000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2348" y="3200400"/>
                <a:ext cx="2773452" cy="461665"/>
              </a:xfrm>
              <a:prstGeom prst="rect">
                <a:avLst/>
              </a:prstGeom>
              <a:blipFill rotWithShape="1">
                <a:blip r:embed="rId3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5532348" y="3662065"/>
                <a:ext cx="268631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9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=70000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2)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9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2348" y="3662065"/>
                <a:ext cx="2686313" cy="461665"/>
              </a:xfrm>
              <a:prstGeom prst="rect">
                <a:avLst/>
              </a:prstGeom>
              <a:blipFill rotWithShape="1">
                <a:blip r:embed="rId4"/>
                <a:stretch>
                  <a:fillRect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5532348" y="4038600"/>
                <a:ext cx="288995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9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=70000(512)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2348" y="4038600"/>
                <a:ext cx="2889958" cy="461665"/>
              </a:xfrm>
              <a:prstGeom prst="rect">
                <a:avLst/>
              </a:prstGeom>
              <a:blipFill rotWithShape="1">
                <a:blip r:embed="rId5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5532348" y="4495800"/>
                <a:ext cx="275851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9</m:t>
                          </m:r>
                        </m:e>
                      </m:d>
                      <m:r>
                        <a:rPr lang="en-US" sz="2400" i="1">
                          <a:latin typeface="Cambria Math"/>
                          <a:ea typeface="Cambria Math"/>
                        </a:rPr>
                        <m:t>=35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840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000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2348" y="4495800"/>
                <a:ext cx="2758511" cy="461665"/>
              </a:xfrm>
              <a:prstGeom prst="rect">
                <a:avLst/>
              </a:prstGeom>
              <a:blipFill rotWithShape="1">
                <a:blip r:embed="rId6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5735993" y="4960421"/>
                <a:ext cx="298588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10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=70000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2)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10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5993" y="4960421"/>
                <a:ext cx="2985882" cy="461665"/>
              </a:xfrm>
              <a:prstGeom prst="rect">
                <a:avLst/>
              </a:prstGeom>
              <a:blipFill rotWithShape="1">
                <a:blip r:embed="rId7"/>
                <a:stretch>
                  <a:fillRect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5735993" y="5336956"/>
                <a:ext cx="322979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10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=70000(1024)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5993" y="5336956"/>
                <a:ext cx="3229795" cy="461665"/>
              </a:xfrm>
              <a:prstGeom prst="rect">
                <a:avLst/>
              </a:prstGeom>
              <a:blipFill rotWithShape="1">
                <a:blip r:embed="rId8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5735993" y="5794156"/>
                <a:ext cx="292843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10</m:t>
                          </m:r>
                        </m:e>
                      </m:d>
                      <m:r>
                        <a:rPr lang="en-US" sz="2400" i="1">
                          <a:latin typeface="Cambria Math"/>
                          <a:ea typeface="Cambria Math"/>
                        </a:rPr>
                        <m:t>=71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680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000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5993" y="5794156"/>
                <a:ext cx="2928430" cy="461665"/>
              </a:xfrm>
              <a:prstGeom prst="rect">
                <a:avLst/>
              </a:prstGeom>
              <a:blipFill rotWithShape="1">
                <a:blip r:embed="rId9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1066800" y="5997714"/>
            <a:ext cx="487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There would be between 35,840,000 and 71,680,000 Americans over 100 in 2095.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57058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216730" y="5657600"/>
            <a:ext cx="129787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173482" y="4318130"/>
            <a:ext cx="2356158" cy="69443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908521" y="5943600"/>
            <a:ext cx="2356158" cy="69443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§12-6 Exponential Functions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35608" y="1447800"/>
                <a:ext cx="7498080" cy="1676400"/>
              </a:xfrm>
            </p:spPr>
            <p:txBody>
              <a:bodyPr/>
              <a:lstStyle/>
              <a:p>
                <a:r>
                  <a:rPr lang="en-US" dirty="0" smtClean="0"/>
                  <a:t>For each exponential function, find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−5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, </m:t>
                    </m:r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, </m:t>
                    </m:r>
                  </m:oMath>
                </a14:m>
                <a:r>
                  <a:rPr lang="en-US" b="0" i="0" dirty="0" smtClean="0">
                    <a:latin typeface="+mj-lt"/>
                  </a:rPr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e>
                    </m:d>
                  </m:oMath>
                </a14:m>
                <a:r>
                  <a:rPr lang="en-US" dirty="0" smtClean="0"/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0.3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35608" y="1447800"/>
                <a:ext cx="7498080" cy="1676400"/>
              </a:xfrm>
              <a:blipFill rotWithShape="1">
                <a:blip r:embed="rId2"/>
                <a:stretch>
                  <a:fillRect t="-47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5970941" y="2057400"/>
                <a:ext cx="256345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65760" lvl="0" indent="-283464">
                  <a:spcBef>
                    <a:spcPts val="600"/>
                  </a:spcBef>
                  <a:buClr>
                    <a:srgbClr val="0099FF"/>
                  </a:buClr>
                  <a:buSzPct val="80000"/>
                  <a:buFont typeface="Wingdings 2"/>
                  <a:buChar char=""/>
                </a:pP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0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3200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3200" i="1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en-US" sz="32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sup>
                    </m:sSup>
                  </m:oMath>
                </a14:m>
                <a:endParaRPr lang="en-US" sz="3200" dirty="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0941" y="2057400"/>
                <a:ext cx="2563459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Rectangle 7"/>
              <p:cNvSpPr/>
              <p:nvPr/>
            </p:nvSpPr>
            <p:spPr>
              <a:xfrm>
                <a:off x="1066800" y="3048000"/>
                <a:ext cx="2467278" cy="4658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−5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0.3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−5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3048000"/>
                <a:ext cx="2467278" cy="465833"/>
              </a:xfrm>
              <a:prstGeom prst="rect">
                <a:avLst/>
              </a:prstGeom>
              <a:blipFill rotWithShape="1">
                <a:blip r:embed="rId4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990600" y="3352800"/>
                <a:ext cx="5269263" cy="9221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−5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10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10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10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10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10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3352800"/>
                <a:ext cx="5269263" cy="92217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9"/>
              <p:cNvSpPr/>
              <p:nvPr/>
            </p:nvSpPr>
            <p:spPr>
              <a:xfrm>
                <a:off x="1066800" y="4262735"/>
                <a:ext cx="2585387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−5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100,000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243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4262735"/>
                <a:ext cx="2585387" cy="7861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1060764" y="5181600"/>
                <a:ext cx="181908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sz="2400" i="1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0.3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764" y="5181600"/>
                <a:ext cx="1819088" cy="461665"/>
              </a:xfrm>
              <a:prstGeom prst="rect">
                <a:avLst/>
              </a:prstGeom>
              <a:blipFill rotWithShape="1">
                <a:blip r:embed="rId7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Rectangle 11"/>
              <p:cNvSpPr/>
              <p:nvPr/>
            </p:nvSpPr>
            <p:spPr>
              <a:xfrm>
                <a:off x="1103118" y="5657600"/>
                <a:ext cx="144404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sz="2400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3118" y="5657600"/>
                <a:ext cx="1444049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422"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/>
              <p:cNvSpPr/>
              <p:nvPr/>
            </p:nvSpPr>
            <p:spPr>
              <a:xfrm>
                <a:off x="1060764" y="6172200"/>
                <a:ext cx="1819088" cy="4658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5</m:t>
                          </m:r>
                        </m:e>
                      </m:d>
                      <m:r>
                        <a:rPr lang="en-US" sz="2400" i="1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0.3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764" y="6172200"/>
                <a:ext cx="1819088" cy="465833"/>
              </a:xfrm>
              <a:prstGeom prst="rect">
                <a:avLst/>
              </a:prstGeom>
              <a:blipFill rotWithShape="1">
                <a:blip r:embed="rId9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2908521" y="5888432"/>
                <a:ext cx="2356158" cy="8252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5</m:t>
                          </m:r>
                        </m:e>
                      </m:d>
                      <m:r>
                        <a:rPr lang="en-US" sz="2400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243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100,000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8521" y="5888432"/>
                <a:ext cx="2356158" cy="82529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/>
          <p:cNvSpPr/>
          <p:nvPr/>
        </p:nvSpPr>
        <p:spPr>
          <a:xfrm>
            <a:off x="6479957" y="5297218"/>
            <a:ext cx="129787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436709" y="3957748"/>
            <a:ext cx="2356158" cy="69443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366345" y="6301077"/>
            <a:ext cx="2356158" cy="49981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Rectangle 20"/>
              <p:cNvSpPr/>
              <p:nvPr/>
            </p:nvSpPr>
            <p:spPr>
              <a:xfrm>
                <a:off x="6330027" y="2687618"/>
                <a:ext cx="2404761" cy="4658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−5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10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−5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0027" y="2687618"/>
                <a:ext cx="2404761" cy="465833"/>
              </a:xfrm>
              <a:prstGeom prst="rect">
                <a:avLst/>
              </a:prstGeom>
              <a:blipFill rotWithShape="1">
                <a:blip r:embed="rId11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Rectangle 21"/>
              <p:cNvSpPr/>
              <p:nvPr/>
            </p:nvSpPr>
            <p:spPr>
              <a:xfrm>
                <a:off x="6253827" y="2992418"/>
                <a:ext cx="2338974" cy="10004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−5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10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3827" y="2992418"/>
                <a:ext cx="2338974" cy="100040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angle 22"/>
              <p:cNvSpPr/>
              <p:nvPr/>
            </p:nvSpPr>
            <p:spPr>
              <a:xfrm>
                <a:off x="6330027" y="3902353"/>
                <a:ext cx="2585388" cy="8252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−5</m:t>
                          </m:r>
                        </m:e>
                      </m:d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100,000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0027" y="3902353"/>
                <a:ext cx="2585388" cy="82529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Rectangle 23"/>
              <p:cNvSpPr/>
              <p:nvPr/>
            </p:nvSpPr>
            <p:spPr>
              <a:xfrm>
                <a:off x="6323991" y="4821218"/>
                <a:ext cx="175657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sz="2400" i="1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3991" y="4821218"/>
                <a:ext cx="1756571" cy="461665"/>
              </a:xfrm>
              <a:prstGeom prst="rect">
                <a:avLst/>
              </a:prstGeom>
              <a:blipFill rotWithShape="1">
                <a:blip r:embed="rId14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Rectangle 24"/>
              <p:cNvSpPr/>
              <p:nvPr/>
            </p:nvSpPr>
            <p:spPr>
              <a:xfrm>
                <a:off x="6366345" y="5297218"/>
                <a:ext cx="144404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sz="2400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6345" y="5297218"/>
                <a:ext cx="1444049" cy="461665"/>
              </a:xfrm>
              <a:prstGeom prst="rect">
                <a:avLst/>
              </a:prstGeom>
              <a:blipFill rotWithShape="1">
                <a:blip r:embed="rId15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Rectangle 25"/>
              <p:cNvSpPr/>
              <p:nvPr/>
            </p:nvSpPr>
            <p:spPr>
              <a:xfrm>
                <a:off x="6323991" y="5811818"/>
                <a:ext cx="1756571" cy="4658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5</m:t>
                          </m:r>
                        </m:e>
                      </m:d>
                      <m:r>
                        <a:rPr lang="en-US" sz="2400" i="1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10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3991" y="5811818"/>
                <a:ext cx="1756571" cy="465833"/>
              </a:xfrm>
              <a:prstGeom prst="rect">
                <a:avLst/>
              </a:prstGeom>
              <a:blipFill rotWithShape="1">
                <a:blip r:embed="rId16"/>
                <a:stretch>
                  <a:fillRect b="-18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ectangle 26"/>
              <p:cNvSpPr/>
              <p:nvPr/>
            </p:nvSpPr>
            <p:spPr>
              <a:xfrm>
                <a:off x="6366345" y="6339231"/>
                <a:ext cx="235615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5</m:t>
                          </m:r>
                        </m:e>
                      </m:d>
                      <m:r>
                        <a:rPr lang="en-US" sz="2400" i="1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100,000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6345" y="6339231"/>
                <a:ext cx="2356158" cy="461665"/>
              </a:xfrm>
              <a:prstGeom prst="rect">
                <a:avLst/>
              </a:prstGeom>
              <a:blipFill rotWithShape="1">
                <a:blip r:embed="rId17"/>
                <a:stretch>
                  <a:fillRect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0752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6" grpId="0" animBg="1"/>
      <p:bldP spid="15" grpId="0" animBg="1"/>
      <p:bldP spid="3" grpId="0" build="p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8" grpId="0" animBg="1"/>
      <p:bldP spid="19" grpId="0" animBg="1"/>
      <p:bldP spid="20" grpId="0" animBg="1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Vibrant">
      <a:dk1>
        <a:srgbClr val="000000"/>
      </a:dk1>
      <a:lt1>
        <a:srgbClr val="FFFFFF"/>
      </a:lt1>
      <a:dk2>
        <a:srgbClr val="000000"/>
      </a:dk2>
      <a:lt2>
        <a:srgbClr val="FE9999"/>
      </a:lt2>
      <a:accent1>
        <a:srgbClr val="0099FF"/>
      </a:accent1>
      <a:accent2>
        <a:srgbClr val="00B0F0"/>
      </a:accent2>
      <a:accent3>
        <a:srgbClr val="F88630"/>
      </a:accent3>
      <a:accent4>
        <a:srgbClr val="00B050"/>
      </a:accent4>
      <a:accent5>
        <a:srgbClr val="7030A0"/>
      </a:accent5>
      <a:accent6>
        <a:srgbClr val="FF66FF"/>
      </a:accent6>
      <a:hlink>
        <a:srgbClr val="9933FF"/>
      </a:hlink>
      <a:folHlink>
        <a:srgbClr val="BF654C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644</TotalTime>
  <Words>843</Words>
  <Application>Microsoft Office PowerPoint</Application>
  <PresentationFormat>On-screen Show (4:3)</PresentationFormat>
  <Paragraphs>105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Solstice</vt:lpstr>
      <vt:lpstr>Friday, February 1, 2013</vt:lpstr>
      <vt:lpstr>§12-6 Exponential Functions</vt:lpstr>
      <vt:lpstr>§12-6 Exponential Functions</vt:lpstr>
      <vt:lpstr>§12-6 Exponential Functions</vt:lpstr>
      <vt:lpstr>§12-6 Exponential Functions</vt:lpstr>
      <vt:lpstr>§12-6 Exponential Functions</vt:lpstr>
      <vt:lpstr>§12-6 Exponential Functions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Friday, February 1, 2013</dc:title>
  <dc:creator>Dria</dc:creator>
  <cp:lastModifiedBy>Dria</cp:lastModifiedBy>
  <cp:revision>11</cp:revision>
  <dcterms:created xsi:type="dcterms:W3CDTF">2013-02-01T02:49:04Z</dcterms:created>
  <dcterms:modified xsi:type="dcterms:W3CDTF">2013-02-02T00:21:31Z</dcterms:modified>
</cp:coreProperties>
</file>